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89" r:id="rId4"/>
    <p:sldId id="272" r:id="rId5"/>
    <p:sldId id="259" r:id="rId6"/>
    <p:sldId id="276" r:id="rId7"/>
    <p:sldId id="269" r:id="rId8"/>
    <p:sldId id="274" r:id="rId9"/>
    <p:sldId id="287" r:id="rId10"/>
    <p:sldId id="291" r:id="rId11"/>
    <p:sldId id="279" r:id="rId12"/>
    <p:sldId id="290" r:id="rId13"/>
    <p:sldId id="281" r:id="rId14"/>
    <p:sldId id="28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693" autoAdjust="0"/>
  </p:normalViewPr>
  <p:slideViewPr>
    <p:cSldViewPr snapToGrid="0" snapToObjects="1">
      <p:cViewPr varScale="1">
        <p:scale>
          <a:sx n="111" d="100"/>
          <a:sy n="111" d="100"/>
        </p:scale>
        <p:origin x="-156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DA385-9780-D54C-8CF5-928BF399B1DD}" type="datetimeFigureOut">
              <a:rPr lang="en-US" smtClean="0"/>
              <a:t>11/11/16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B065-6285-A343-9B9A-002BEF2F54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33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2E7EE-7021-004A-8F05-CFC701465069}" type="datetimeFigureOut">
              <a:rPr lang="en-US" smtClean="0"/>
              <a:t>11/11/16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D9B98-DD35-1245-88EE-CD4473EA9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169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Countries are called to</a:t>
            </a:r>
          </a:p>
          <a:p>
            <a:endParaRPr lang="en-US" dirty="0" smtClean="0"/>
          </a:p>
          <a:p>
            <a:r>
              <a:rPr lang="en-US" dirty="0" smtClean="0"/>
              <a:t>SDG3 includes a target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3D9B98-DD35-1245-88EE-CD4473EA96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834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MENA logo-0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314" y="980554"/>
            <a:ext cx="6054922" cy="12392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22" name="Picture 21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9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38585" y="6250163"/>
            <a:ext cx="741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11/11/16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5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5" name="Picture 14" descr="MENA logo-01.jp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504" y="6126163"/>
            <a:ext cx="2804296" cy="5739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31641"/>
            <a:ext cx="7772400" cy="11670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[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rgbClr val="072C62"/>
                </a:solidFill>
              </a:rPr>
              <a:t>Universal Access to Quality Healthcare in the Arab Countries</a:t>
            </a:r>
            <a:endParaRPr lang="en-US" b="1" dirty="0">
              <a:solidFill>
                <a:srgbClr val="072C6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279277"/>
            <a:ext cx="6400800" cy="74992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72C62"/>
                </a:solidFill>
              </a:rPr>
              <a:t>Maha El Rabbat</a:t>
            </a:r>
          </a:p>
          <a:p>
            <a:r>
              <a:rPr lang="en-US" dirty="0" smtClean="0">
                <a:solidFill>
                  <a:srgbClr val="072C62"/>
                </a:solidFill>
              </a:rPr>
              <a:t>2016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91897" y="60592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548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provide decision makers with policy options to expand access to quality and efficient essential health services as a core function for the achievement of universal health coverage </a:t>
            </a:r>
            <a:r>
              <a:rPr lang="en-US" dirty="0" smtClean="0"/>
              <a:t>considering equity.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72C62"/>
                </a:solidFill>
              </a:rPr>
              <a:t>OBJECTIVES</a:t>
            </a:r>
            <a:endParaRPr lang="en-US" b="1" dirty="0">
              <a:solidFill>
                <a:srgbClr val="072C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713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1- Identify </a:t>
            </a:r>
            <a:r>
              <a:rPr lang="en-US" dirty="0"/>
              <a:t>areas for </a:t>
            </a:r>
            <a:r>
              <a:rPr lang="en-US" dirty="0" smtClean="0"/>
              <a:t>UHC </a:t>
            </a:r>
            <a:r>
              <a:rPr lang="en-US" dirty="0"/>
              <a:t>systems support;</a:t>
            </a:r>
          </a:p>
          <a:p>
            <a:pPr lvl="0"/>
            <a:r>
              <a:rPr lang="en-US" dirty="0" smtClean="0"/>
              <a:t>2- Generate </a:t>
            </a:r>
            <a:r>
              <a:rPr lang="en-US" dirty="0"/>
              <a:t>key options for UHC to respond to the growing demand from Arab Countries to assist in the implementation of </a:t>
            </a:r>
            <a:r>
              <a:rPr lang="en-US" dirty="0" smtClean="0"/>
              <a:t>related </a:t>
            </a:r>
            <a:r>
              <a:rPr lang="en-US" dirty="0"/>
              <a:t>policies to </a:t>
            </a:r>
            <a:r>
              <a:rPr lang="en-US" dirty="0" smtClean="0"/>
              <a:t>achieve  </a:t>
            </a:r>
            <a:r>
              <a:rPr lang="en-US" dirty="0"/>
              <a:t>SDGs;</a:t>
            </a:r>
          </a:p>
          <a:p>
            <a:pPr lvl="0"/>
            <a:r>
              <a:rPr lang="en-US" dirty="0" smtClean="0"/>
              <a:t>3-Allow </a:t>
            </a:r>
            <a:r>
              <a:rPr lang="en-US" dirty="0"/>
              <a:t>exchange of ideas from successful case studies relevant to countries in the region.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72C62"/>
                </a:solidFill>
              </a:rPr>
              <a:t>OBJECTIVES</a:t>
            </a:r>
            <a:endParaRPr lang="en-US" b="1" dirty="0">
              <a:solidFill>
                <a:srgbClr val="072C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974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A two days conference with  </a:t>
            </a:r>
            <a:r>
              <a:rPr lang="en-US" smtClean="0"/>
              <a:t>7 sessions</a:t>
            </a:r>
          </a:p>
          <a:p>
            <a:endParaRPr lang="en-US" dirty="0" smtClean="0"/>
          </a:p>
          <a:p>
            <a:r>
              <a:rPr lang="en-US" dirty="0" smtClean="0"/>
              <a:t>Addressing essential aspects for UHC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771529" y="394828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0372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resentations      Discussions       Interactions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small" dirty="0" smtClean="0">
                <a:solidFill>
                  <a:srgbClr val="072C62"/>
                </a:solidFill>
              </a:rPr>
              <a:t>Approach</a:t>
            </a:r>
            <a:endParaRPr lang="en-US" dirty="0">
              <a:solidFill>
                <a:srgbClr val="072C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368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947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 time when</a:t>
            </a:r>
          </a:p>
          <a:p>
            <a:r>
              <a:rPr lang="en-US" dirty="0" smtClean="0"/>
              <a:t>“</a:t>
            </a:r>
            <a:r>
              <a:rPr lang="en-US" b="1" dirty="0">
                <a:solidFill>
                  <a:srgbClr val="800000"/>
                </a:solidFill>
              </a:rPr>
              <a:t>urgently</a:t>
            </a:r>
            <a:r>
              <a:rPr lang="en-US" dirty="0"/>
              <a:t> and </a:t>
            </a:r>
            <a:r>
              <a:rPr lang="en-US" b="1" dirty="0">
                <a:solidFill>
                  <a:srgbClr val="800000"/>
                </a:solidFill>
              </a:rPr>
              <a:t>significantly</a:t>
            </a:r>
            <a:r>
              <a:rPr lang="en-US" dirty="0">
                <a:solidFill>
                  <a:srgbClr val="800000"/>
                </a:solidFill>
              </a:rPr>
              <a:t> </a:t>
            </a:r>
            <a:r>
              <a:rPr lang="en-US" dirty="0"/>
              <a:t>scale up efforts to accelerate the transition towards universal access and availability to affordable and quality healthcare services in line with the </a:t>
            </a:r>
            <a:r>
              <a:rPr lang="en-US" dirty="0" smtClean="0">
                <a:solidFill>
                  <a:srgbClr val="800000"/>
                </a:solidFill>
              </a:rPr>
              <a:t>(</a:t>
            </a:r>
            <a:r>
              <a:rPr lang="en-US" dirty="0">
                <a:solidFill>
                  <a:srgbClr val="800000"/>
                </a:solidFill>
              </a:rPr>
              <a:t>SDGs</a:t>
            </a:r>
            <a:r>
              <a:rPr lang="en-US" dirty="0" smtClean="0">
                <a:solidFill>
                  <a:srgbClr val="800000"/>
                </a:solidFill>
              </a:rPr>
              <a:t>)</a:t>
            </a:r>
            <a:r>
              <a:rPr lang="en-US" dirty="0" smtClean="0"/>
              <a:t>” </a:t>
            </a:r>
          </a:p>
          <a:p>
            <a:endParaRPr lang="en-US" dirty="0"/>
          </a:p>
          <a:p>
            <a:r>
              <a:rPr lang="en-US" dirty="0"/>
              <a:t>“achieve </a:t>
            </a:r>
            <a:r>
              <a:rPr lang="en-US" dirty="0" smtClean="0"/>
              <a:t>(</a:t>
            </a:r>
            <a:r>
              <a:rPr lang="en-US" dirty="0"/>
              <a:t>UHC</a:t>
            </a:r>
            <a:r>
              <a:rPr lang="en-US" dirty="0" smtClean="0"/>
              <a:t>) </a:t>
            </a:r>
            <a:r>
              <a:rPr lang="en-US" dirty="0"/>
              <a:t>including financial risk protection, access to </a:t>
            </a:r>
            <a:r>
              <a:rPr lang="en-US" b="1" dirty="0">
                <a:solidFill>
                  <a:srgbClr val="800000"/>
                </a:solidFill>
              </a:rPr>
              <a:t>quality essential </a:t>
            </a:r>
            <a:r>
              <a:rPr lang="en-US" dirty="0"/>
              <a:t>health care services, and </a:t>
            </a:r>
            <a:r>
              <a:rPr lang="en-US" dirty="0" smtClean="0"/>
              <a:t>to </a:t>
            </a:r>
            <a:r>
              <a:rPr lang="en-US" dirty="0"/>
              <a:t>safe, effective, quality, and affordable essential medicines and vaccines </a:t>
            </a:r>
            <a:r>
              <a:rPr lang="en-US" b="1" dirty="0">
                <a:solidFill>
                  <a:srgbClr val="800000"/>
                </a:solidFill>
              </a:rPr>
              <a:t>for all</a:t>
            </a:r>
            <a:r>
              <a:rPr lang="en-US" dirty="0"/>
              <a:t>.” </a:t>
            </a:r>
            <a:endParaRPr lang="en-US" dirty="0" smtClean="0"/>
          </a:p>
          <a:p>
            <a:r>
              <a:rPr lang="en-US" i="1" dirty="0" smtClean="0"/>
              <a:t>Population coverage, service coverage , financial risk protection</a:t>
            </a:r>
            <a:endParaRPr lang="en-US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72C62"/>
                </a:solidFill>
              </a:rPr>
              <a:t>INTRODUCTION</a:t>
            </a:r>
            <a:endParaRPr lang="en-US" b="1" dirty="0">
              <a:solidFill>
                <a:srgbClr val="072C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12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 me state a </a:t>
            </a:r>
            <a:r>
              <a:rPr lang="en-US" dirty="0"/>
              <a:t>commentary published in the</a:t>
            </a:r>
            <a:r>
              <a:rPr lang="en-US" i="1" dirty="0"/>
              <a:t> Lancet</a:t>
            </a:r>
            <a:r>
              <a:rPr lang="en-US" dirty="0"/>
              <a:t> </a:t>
            </a:r>
            <a:r>
              <a:rPr lang="en-US" dirty="0" smtClean="0"/>
              <a:t>series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“The </a:t>
            </a:r>
            <a:r>
              <a:rPr lang="en-US" dirty="0"/>
              <a:t>movement to achieve universal health coverage </a:t>
            </a:r>
            <a:r>
              <a:rPr lang="en-US" dirty="0" smtClean="0"/>
              <a:t>is </a:t>
            </a:r>
            <a:r>
              <a:rPr lang="en-US" dirty="0"/>
              <a:t>a </a:t>
            </a:r>
            <a:r>
              <a:rPr lang="en-US" b="1" dirty="0">
                <a:solidFill>
                  <a:srgbClr val="072C62"/>
                </a:solidFill>
              </a:rPr>
              <a:t>“great transition</a:t>
            </a:r>
            <a:r>
              <a:rPr lang="en-US" dirty="0"/>
              <a:t>” that is “sweeping the globe, changing how health care is </a:t>
            </a:r>
            <a:r>
              <a:rPr lang="en-US" dirty="0">
                <a:solidFill>
                  <a:srgbClr val="072C62"/>
                </a:solidFill>
              </a:rPr>
              <a:t>financed</a:t>
            </a:r>
            <a:r>
              <a:rPr lang="en-US" dirty="0"/>
              <a:t> and how health </a:t>
            </a:r>
            <a:r>
              <a:rPr lang="en-US" b="1" dirty="0">
                <a:solidFill>
                  <a:srgbClr val="072C62"/>
                </a:solidFill>
              </a:rPr>
              <a:t>systems are organized</a:t>
            </a:r>
            <a:r>
              <a:rPr lang="en-US" dirty="0"/>
              <a:t>.”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INTRODUCTION</a:t>
            </a:r>
            <a:endParaRPr 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673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</a:t>
            </a:r>
            <a:r>
              <a:rPr lang="en-US" dirty="0" smtClean="0"/>
              <a:t>mportant </a:t>
            </a:r>
            <a:r>
              <a:rPr lang="en-US" dirty="0"/>
              <a:t>to look at how this broad goal is </a:t>
            </a:r>
            <a:r>
              <a:rPr lang="en-US" dirty="0" smtClean="0"/>
              <a:t>understood</a:t>
            </a:r>
            <a:r>
              <a:rPr lang="en-US" dirty="0"/>
              <a:t>;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Extend  coverage </a:t>
            </a:r>
            <a:r>
              <a:rPr lang="en-US" dirty="0"/>
              <a:t>of population groups, benefits packages, and financial </a:t>
            </a:r>
            <a:r>
              <a:rPr lang="en-US" dirty="0" smtClean="0"/>
              <a:t>protection  </a:t>
            </a:r>
            <a:r>
              <a:rPr lang="en-US" b="1" dirty="0" smtClean="0"/>
              <a:t>TO ADDRESS </a:t>
            </a:r>
            <a:r>
              <a:rPr lang="en-US" dirty="0"/>
              <a:t>a broader array of social </a:t>
            </a:r>
            <a:r>
              <a:rPr lang="en-US" dirty="0" smtClean="0"/>
              <a:t>inequities; </a:t>
            </a:r>
          </a:p>
          <a:p>
            <a:endParaRPr lang="en-US" dirty="0"/>
          </a:p>
          <a:p>
            <a:r>
              <a:rPr lang="en-US" dirty="0" smtClean="0"/>
              <a:t>Definitions used  </a:t>
            </a:r>
            <a:r>
              <a:rPr lang="en-US" b="1" dirty="0" smtClean="0"/>
              <a:t>PARTICULARLY</a:t>
            </a:r>
            <a:r>
              <a:rPr lang="en-US" dirty="0" smtClean="0"/>
              <a:t> of </a:t>
            </a:r>
            <a:r>
              <a:rPr lang="en-US" dirty="0"/>
              <a:t>access are often vague and the </a:t>
            </a:r>
            <a:r>
              <a:rPr lang="en-US" dirty="0" smtClean="0"/>
              <a:t>governments’ </a:t>
            </a:r>
            <a:r>
              <a:rPr lang="en-US" dirty="0"/>
              <a:t>ability </a:t>
            </a:r>
            <a:r>
              <a:rPr lang="en-US" dirty="0" smtClean="0"/>
              <a:t>to comply </a:t>
            </a:r>
            <a:r>
              <a:rPr lang="en-US" dirty="0"/>
              <a:t>with this requirement is frequently limited (</a:t>
            </a:r>
            <a:r>
              <a:rPr lang="en-US" dirty="0" err="1"/>
              <a:t>Penchansky</a:t>
            </a:r>
            <a:r>
              <a:rPr lang="en-US" dirty="0"/>
              <a:t> and Thomas, 1981).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25000"/>
                  </a:schemeClr>
                </a:solidFill>
              </a:rPr>
              <a:t>INTRODUCTION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04956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Challenges faced by countries in the region region </a:t>
            </a:r>
            <a:r>
              <a:rPr lang="en-US" dirty="0"/>
              <a:t>show that </a:t>
            </a:r>
            <a:r>
              <a:rPr lang="en-US" dirty="0" smtClean="0"/>
              <a:t>countries:</a:t>
            </a:r>
          </a:p>
          <a:p>
            <a:r>
              <a:rPr lang="en-US" dirty="0" smtClean="0"/>
              <a:t>- </a:t>
            </a:r>
            <a:r>
              <a:rPr lang="en-US" dirty="0"/>
              <a:t>I</a:t>
            </a:r>
            <a:r>
              <a:rPr lang="en-US" dirty="0" smtClean="0"/>
              <a:t>mplementing complex health  reforms;</a:t>
            </a:r>
          </a:p>
          <a:p>
            <a:r>
              <a:rPr lang="en-US" dirty="0" smtClean="0"/>
              <a:t>-  </a:t>
            </a:r>
            <a:r>
              <a:rPr lang="en-US" dirty="0"/>
              <a:t>Recent shifts in </a:t>
            </a:r>
            <a:r>
              <a:rPr lang="en-US" dirty="0" smtClean="0"/>
              <a:t>needs: </a:t>
            </a:r>
            <a:r>
              <a:rPr lang="en-US" dirty="0"/>
              <a:t>economic, demographic, epidemiological transitions, conflict and limited </a:t>
            </a:r>
            <a:r>
              <a:rPr lang="en-US" dirty="0" smtClean="0"/>
              <a:t>resources;</a:t>
            </a:r>
          </a:p>
          <a:p>
            <a:r>
              <a:rPr lang="en-US" dirty="0" smtClean="0"/>
              <a:t>-- Increased  demands leads to over stretching  of resources. </a:t>
            </a:r>
          </a:p>
          <a:p>
            <a:r>
              <a:rPr lang="en-US" i="1" dirty="0" smtClean="0"/>
              <a:t>equity</a:t>
            </a:r>
            <a:r>
              <a:rPr lang="en-US" i="1" dirty="0"/>
              <a:t>, quality and citizen </a:t>
            </a:r>
            <a:r>
              <a:rPr lang="en-US" i="1" dirty="0" smtClean="0"/>
              <a:t>satisfaction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72C62"/>
                </a:solidFill>
              </a:rPr>
              <a:t>INTRODUCTION</a:t>
            </a:r>
            <a:endParaRPr lang="en-US" b="1" dirty="0">
              <a:solidFill>
                <a:srgbClr val="072C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359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Disparities within and among countries</a:t>
            </a:r>
          </a:p>
          <a:p>
            <a:endParaRPr lang="en-US" dirty="0" smtClean="0"/>
          </a:p>
          <a:p>
            <a:r>
              <a:rPr lang="en-US" dirty="0" smtClean="0"/>
              <a:t>Different performance indicators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72C62"/>
                </a:solidFill>
              </a:rPr>
              <a:t>WHY ARAB COUNTRIES?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444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Disparities: in progress , resource availability, political support, competing priorities, ability to operationalize and implement interventions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72C62"/>
                </a:solidFill>
              </a:rPr>
              <a:t>WHY ARAB COUNTRIES?</a:t>
            </a:r>
            <a:endParaRPr lang="en-US" b="1" dirty="0">
              <a:solidFill>
                <a:srgbClr val="072C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67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Commonalities:</a:t>
            </a:r>
          </a:p>
          <a:p>
            <a:r>
              <a:rPr lang="en-US" dirty="0" smtClean="0"/>
              <a:t>1- Arab </a:t>
            </a:r>
            <a:r>
              <a:rPr lang="en-US" dirty="0"/>
              <a:t>countries made some progress over the past </a:t>
            </a:r>
            <a:r>
              <a:rPr lang="en-US" dirty="0" smtClean="0"/>
              <a:t>decade:</a:t>
            </a:r>
          </a:p>
          <a:p>
            <a:r>
              <a:rPr lang="en-US" dirty="0" smtClean="0"/>
              <a:t>-financing </a:t>
            </a:r>
            <a:r>
              <a:rPr lang="en-US" dirty="0"/>
              <a:t>gap (lower per capita spending on the poor) </a:t>
            </a:r>
            <a:endParaRPr lang="en-US" dirty="0" smtClean="0"/>
          </a:p>
          <a:p>
            <a:r>
              <a:rPr lang="en-US" dirty="0"/>
              <a:t>-</a:t>
            </a:r>
            <a:r>
              <a:rPr lang="en-US" dirty="0" smtClean="0"/>
              <a:t> </a:t>
            </a:r>
            <a:r>
              <a:rPr lang="en-US" dirty="0"/>
              <a:t>provision gap (underperformance of service delivery for the poor)</a:t>
            </a:r>
            <a:r>
              <a:rPr lang="en-US" dirty="0" smtClean="0"/>
              <a:t>.</a:t>
            </a:r>
          </a:p>
          <a:p>
            <a:r>
              <a:rPr lang="en-US" dirty="0" smtClean="0"/>
              <a:t>2- Escalating NCDs, mental health disorders, conflicts ,inequalities ,lack of satisfaction.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072C62"/>
                </a:solidFill>
              </a:rPr>
              <a:t>WHY ARAB COUNTRIES?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869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3- Many </a:t>
            </a:r>
            <a:r>
              <a:rPr lang="en-US" dirty="0"/>
              <a:t>countries </a:t>
            </a:r>
            <a:r>
              <a:rPr lang="en-US" dirty="0" smtClean="0"/>
              <a:t>have </a:t>
            </a:r>
            <a:r>
              <a:rPr lang="en-US" dirty="0"/>
              <a:t>built extensive modern networks of health </a:t>
            </a:r>
            <a:r>
              <a:rPr lang="en-US" dirty="0" smtClean="0"/>
              <a:t>infrastructure;</a:t>
            </a:r>
          </a:p>
          <a:p>
            <a:r>
              <a:rPr lang="en-US" dirty="0" smtClean="0"/>
              <a:t>4- High </a:t>
            </a:r>
            <a:r>
              <a:rPr lang="en-US" dirty="0"/>
              <a:t>but </a:t>
            </a:r>
            <a:r>
              <a:rPr lang="en-US" dirty="0" smtClean="0"/>
              <a:t>declining </a:t>
            </a:r>
            <a:r>
              <a:rPr lang="en-US" dirty="0"/>
              <a:t>fertility rate; </a:t>
            </a:r>
            <a:endParaRPr lang="en-US" dirty="0" smtClean="0"/>
          </a:p>
          <a:p>
            <a:r>
              <a:rPr lang="en-US" dirty="0" smtClean="0"/>
              <a:t>5- Declining mortality </a:t>
            </a:r>
            <a:r>
              <a:rPr lang="en-US" dirty="0"/>
              <a:t>rate – although </a:t>
            </a:r>
            <a:r>
              <a:rPr lang="en-US" dirty="0" smtClean="0"/>
              <a:t>slower in less developed countries; </a:t>
            </a:r>
          </a:p>
          <a:p>
            <a:r>
              <a:rPr lang="en-US" dirty="0" smtClean="0"/>
              <a:t>6- Young </a:t>
            </a:r>
            <a:r>
              <a:rPr lang="en-US" dirty="0"/>
              <a:t>age structure </a:t>
            </a:r>
            <a:r>
              <a:rPr lang="en-US" dirty="0" smtClean="0"/>
              <a:t>with a median age of about 22 years.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72C62"/>
                </a:solidFill>
              </a:rPr>
              <a:t>WHY ARAB COUNTRIES?</a:t>
            </a:r>
            <a:endParaRPr lang="en-US" dirty="0">
              <a:solidFill>
                <a:srgbClr val="072C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0891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ustom 6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FFFFFF"/>
      </a:accent1>
      <a:accent2>
        <a:srgbClr val="E9F3F0"/>
      </a:accent2>
      <a:accent3>
        <a:srgbClr val="005D84"/>
      </a:accent3>
      <a:accent4>
        <a:srgbClr val="006284"/>
      </a:accent4>
      <a:accent5>
        <a:srgbClr val="434343"/>
      </a:accent5>
      <a:accent6>
        <a:srgbClr val="414245"/>
      </a:accent6>
      <a:hlink>
        <a:srgbClr val="85B3E5"/>
      </a:hlink>
      <a:folHlink>
        <a:srgbClr val="375FE4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Waveform.thmx</Template>
  <TotalTime>307</TotalTime>
  <Words>509</Words>
  <Application>Microsoft Macintosh PowerPoint</Application>
  <PresentationFormat>On-screen Show (4:3)</PresentationFormat>
  <Paragraphs>61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Waveform</vt:lpstr>
      <vt:lpstr>[     Universal Access to Quality Healthcare in the Arab Countries</vt:lpstr>
      <vt:lpstr>INTRODUCTION</vt:lpstr>
      <vt:lpstr>INTRODUCTION</vt:lpstr>
      <vt:lpstr>INTRODUCTION</vt:lpstr>
      <vt:lpstr>INTRODUCTION</vt:lpstr>
      <vt:lpstr>WHY ARAB COUNTRIES?</vt:lpstr>
      <vt:lpstr>WHY ARAB COUNTRIES?</vt:lpstr>
      <vt:lpstr>WHY ARAB COUNTRIES?</vt:lpstr>
      <vt:lpstr>WHY ARAB COUNTRIES?</vt:lpstr>
      <vt:lpstr>OBJECTIVES</vt:lpstr>
      <vt:lpstr>OBJECTIVES</vt:lpstr>
      <vt:lpstr>PowerPoint Presentation</vt:lpstr>
      <vt:lpstr>Approach</vt:lpstr>
      <vt:lpstr>PowerPoint Presentation</vt:lpstr>
    </vt:vector>
  </TitlesOfParts>
  <Company>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Yousef Rabah</dc:creator>
  <cp:lastModifiedBy>Maha Rabbat</cp:lastModifiedBy>
  <cp:revision>25</cp:revision>
  <dcterms:created xsi:type="dcterms:W3CDTF">2012-10-08T14:55:03Z</dcterms:created>
  <dcterms:modified xsi:type="dcterms:W3CDTF">2016-11-11T21:43:32Z</dcterms:modified>
</cp:coreProperties>
</file>